
<file path=[Content_Types].xml><?xml version="1.0" encoding="utf-8"?>
<Types xmlns="http://schemas.openxmlformats.org/package/2006/content-types">
  <Default Extension="jpeg" ContentType="image/jpe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62" r:id="rId6"/>
    <p:sldId id="259" r:id="rId7"/>
    <p:sldId id="260" r:id="rId8"/>
    <p:sldId id="265" r:id="rId9"/>
    <p:sldId id="266" r:id="rId10"/>
    <p:sldId id="267" r:id="rId11"/>
    <p:sldId id="268" r:id="rId12"/>
    <p:sldId id="279" r:id="rId13"/>
    <p:sldId id="273" r:id="rId14"/>
    <p:sldId id="270" r:id="rId15"/>
    <p:sldId id="278" r:id="rId16"/>
    <p:sldId id="275" r:id="rId17"/>
    <p:sldId id="276" r:id="rId18"/>
  </p:sldIdLst>
  <p:sldSz cx="12192000" cy="6858000"/>
  <p:notesSz cx="7103745" cy="1023429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9B1C"/>
    <a:srgbClr val="C391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æ·±è²æ ·å¼ 1 - å¼ºè°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jpeg>
</file>

<file path=ppt/media/image6.jpe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FDE934FF-F4E1-47C5-9CA5-30A81DDE2BE4}" type="datetimeFigureOut">
              <a:rPr lang="en-US" smtClean="0"/>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B3561BA9-CDCF-4958-B8AB-66F3BF063E13}"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2"/>
          <p:cNvPicPr>
            <a:picLocks noChangeAspect="1"/>
          </p:cNvPicPr>
          <p:nvPr/>
        </p:nvPicPr>
        <p:blipFill>
          <a:blip r:embed="rId12"/>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p>
            <a:pPr lvl="0"/>
            <a:r>
              <a:rPr lang="en-US" altLang="zh-CN" dirty="0"/>
              <a:t>Click to edit Master title style</a:t>
            </a:r>
            <a:endParaRPr lang="en-US" altLang="zh-CN" dirty="0"/>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FDE934FF-F4E1-47C5-9CA5-30A81DDE2BE4}" type="datetimeFigureOut">
              <a:rPr lang="en-US" smtClean="0"/>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itchFamily="2" charset="-122"/>
        </a:defRPr>
      </a:lvl2pPr>
      <a:lvl3pPr algn="l" rtl="0" fontAlgn="base">
        <a:spcBef>
          <a:spcPct val="0"/>
        </a:spcBef>
        <a:spcAft>
          <a:spcPct val="0"/>
        </a:spcAft>
        <a:defRPr sz="3600">
          <a:solidFill>
            <a:schemeClr val="tx1"/>
          </a:solidFill>
          <a:latin typeface="Arial" panose="020B0604020202020204" pitchFamily="34" charset="0"/>
          <a:ea typeface="SimSun" pitchFamily="2" charset="-122"/>
        </a:defRPr>
      </a:lvl3pPr>
      <a:lvl4pPr algn="l" rtl="0" fontAlgn="base">
        <a:spcBef>
          <a:spcPct val="0"/>
        </a:spcBef>
        <a:spcAft>
          <a:spcPct val="0"/>
        </a:spcAft>
        <a:defRPr sz="3600">
          <a:solidFill>
            <a:schemeClr val="tx1"/>
          </a:solidFill>
          <a:latin typeface="Arial" panose="020B0604020202020204" pitchFamily="34" charset="0"/>
          <a:ea typeface="SimSun" pitchFamily="2" charset="-122"/>
        </a:defRPr>
      </a:lvl4pPr>
      <a:lvl5pPr algn="l" rtl="0" fontAlgn="base">
        <a:spcBef>
          <a:spcPct val="0"/>
        </a:spcBef>
        <a:spcAft>
          <a:spcPct val="0"/>
        </a:spcAft>
        <a:defRPr sz="3600">
          <a:solidFill>
            <a:schemeClr val="tx1"/>
          </a:solidFill>
          <a:latin typeface="Arial" panose="020B0604020202020204" pitchFamily="34" charset="0"/>
          <a:ea typeface="SimSun"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5.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hyperlink" Target="https://www.vishay.com/docs/37314/lcd020n004l.pdf" TargetMode="External"/><Relationship Id="rId4" Type="http://schemas.openxmlformats.org/officeDocument/2006/relationships/hyperlink" Target="https://github.com/DeanIsMe/SevSeg" TargetMode="External"/><Relationship Id="rId3" Type="http://schemas.openxmlformats.org/officeDocument/2006/relationships/hyperlink" Target="https://www.tweaking4all.com/hardware/arduino/arduino-light-sensitive-resistor/" TargetMode="External"/><Relationship Id="rId2" Type="http://schemas.openxmlformats.org/officeDocument/2006/relationships/hyperlink" Target="https://dev.mysql.com/doc/refman/8.0/en/" TargetMode="External"/><Relationship Id="rId1" Type="http://schemas.openxmlformats.org/officeDocument/2006/relationships/hyperlink" Target="https://randomnerdtutorials.com/esp32-pinout-reference-gpio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4.png"/><Relationship Id="rId2" Type="http://schemas.microsoft.com/office/2007/relationships/media" Target="/home/anshumansingh/Desktop/Networks%20Lab%20Project/page_turn.mp4" TargetMode="External"/><Relationship Id="rId1" Type="http://schemas.openxmlformats.org/officeDocument/2006/relationships/video" Target="/home/anshumansingh/Desktop/Networks%20Lab%20Project/page_turn.mp4"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7362825" y="365760"/>
            <a:ext cx="3931920" cy="2951480"/>
          </a:xfrm>
        </p:spPr>
        <p:txBody>
          <a:bodyPr/>
          <a:p>
            <a:r>
              <a:rPr lang="" altLang="en-US">
                <a:ln/>
                <a:solidFill>
                  <a:schemeClr val="tx1"/>
                </a:solidFill>
                <a:effectLst>
                  <a:outerShdw blurRad="38100" dist="19050" dir="2700000" algn="tl" rotWithShape="0">
                    <a:schemeClr val="dk1">
                      <a:alpha val="40000"/>
                    </a:schemeClr>
                  </a:outerShdw>
                </a:effectLst>
              </a:rPr>
              <a:t>Wireless Ordering &amp; Billing System for Restaurants</a:t>
            </a:r>
            <a:endParaRPr lang="" altLang="en-US">
              <a:ln/>
              <a:solidFill>
                <a:schemeClr val="tx1"/>
              </a:solidFill>
              <a:effectLst>
                <a:outerShdw blurRad="38100" dist="19050" dir="2700000" algn="tl" rotWithShape="0">
                  <a:schemeClr val="dk1">
                    <a:alpha val="40000"/>
                  </a:schemeClr>
                </a:outerShdw>
              </a:effectLst>
            </a:endParaRPr>
          </a:p>
        </p:txBody>
      </p:sp>
      <p:pic>
        <p:nvPicPr>
          <p:cNvPr id="7" name="Picture Placeholder 6" descr="layout"/>
          <p:cNvPicPr>
            <a:picLocks noChangeAspect="1"/>
          </p:cNvPicPr>
          <p:nvPr>
            <p:ph type="pic" idx="1"/>
          </p:nvPr>
        </p:nvPicPr>
        <p:blipFill>
          <a:blip r:embed="rId1"/>
          <a:stretch>
            <a:fillRect/>
          </a:stretch>
        </p:blipFill>
        <p:spPr>
          <a:xfrm>
            <a:off x="15875" y="17145"/>
            <a:ext cx="6413500" cy="6823710"/>
          </a:xfrm>
          <a:prstGeom prst="rect">
            <a:avLst/>
          </a:prstGeom>
        </p:spPr>
      </p:pic>
      <p:sp>
        <p:nvSpPr>
          <p:cNvPr id="6" name="Text Placeholder 5"/>
          <p:cNvSpPr>
            <a:spLocks noGrp="1"/>
          </p:cNvSpPr>
          <p:nvPr>
            <p:ph type="body" sz="half" idx="2"/>
          </p:nvPr>
        </p:nvSpPr>
        <p:spPr>
          <a:xfrm>
            <a:off x="7464425" y="3834765"/>
            <a:ext cx="3931920" cy="1658620"/>
          </a:xfrm>
        </p:spPr>
        <p:txBody>
          <a:bodyPr>
            <a:normAutofit fontScale="70000"/>
            <a:scene3d>
              <a:camera prst="orthographicFront"/>
              <a:lightRig rig="threePt" dir="t"/>
            </a:scene3d>
          </a:bodyPr>
          <a:p>
            <a:r>
              <a:rPr lang="" altLang="en-US">
                <a:ln/>
                <a:solidFill>
                  <a:schemeClr val="tx1"/>
                </a:solidFill>
                <a:effectLst>
                  <a:outerShdw blurRad="38100" dist="19050" dir="2700000" algn="tl" rotWithShape="0">
                    <a:schemeClr val="dk1">
                      <a:alpha val="40000"/>
                    </a:schemeClr>
                  </a:outerShdw>
                </a:effectLst>
              </a:rPr>
              <a:t>Under guidance of :</a:t>
            </a:r>
            <a:endParaRPr lang="" altLang="en-US">
              <a:ln/>
              <a:solidFill>
                <a:schemeClr val="tx1"/>
              </a:solidFill>
              <a:effectLst>
                <a:outerShdw blurRad="38100" dist="19050" dir="2700000" algn="tl" rotWithShape="0">
                  <a:schemeClr val="dk1">
                    <a:alpha val="40000"/>
                  </a:schemeClr>
                </a:outerShdw>
              </a:effectLst>
            </a:endParaRPr>
          </a:p>
          <a:p>
            <a:r>
              <a:rPr lang="" altLang="en-US">
                <a:ln/>
                <a:solidFill>
                  <a:schemeClr val="tx1"/>
                </a:solidFill>
                <a:effectLst>
                  <a:outerShdw blurRad="38100" dist="19050" dir="2700000" algn="tl" rotWithShape="0">
                    <a:schemeClr val="dk1">
                      <a:alpha val="40000"/>
                    </a:schemeClr>
                  </a:outerShdw>
                </a:effectLst>
              </a:rPr>
              <a:t>Prof. Subrat Kar</a:t>
            </a:r>
            <a:endParaRPr lang="" altLang="en-US">
              <a:ln/>
              <a:solidFill>
                <a:schemeClr val="tx1"/>
              </a:solidFill>
              <a:effectLst>
                <a:outerShdw blurRad="38100" dist="19050" dir="2700000" algn="tl" rotWithShape="0">
                  <a:schemeClr val="dk1">
                    <a:alpha val="40000"/>
                  </a:schemeClr>
                </a:outerShdw>
              </a:effectLst>
            </a:endParaRPr>
          </a:p>
          <a:p>
            <a:endParaRPr lang="" altLang="en-US">
              <a:ln/>
              <a:solidFill>
                <a:schemeClr val="tx1"/>
              </a:solidFill>
              <a:effectLst>
                <a:outerShdw blurRad="38100" dist="19050" dir="2700000" algn="tl" rotWithShape="0">
                  <a:schemeClr val="dk1">
                    <a:alpha val="40000"/>
                  </a:schemeClr>
                </a:outerShdw>
              </a:effectLst>
            </a:endParaRPr>
          </a:p>
          <a:p>
            <a:r>
              <a:rPr lang="" altLang="en-US">
                <a:ln/>
                <a:solidFill>
                  <a:schemeClr val="tx1"/>
                </a:solidFill>
                <a:effectLst>
                  <a:outerShdw blurRad="38100" dist="19050" dir="2700000" algn="tl" rotWithShape="0">
                    <a:schemeClr val="dk1">
                      <a:alpha val="40000"/>
                    </a:schemeClr>
                  </a:outerShdw>
                </a:effectLst>
              </a:rPr>
              <a:t>By :</a:t>
            </a:r>
            <a:endParaRPr lang="" altLang="en-US">
              <a:ln/>
              <a:solidFill>
                <a:schemeClr val="tx1"/>
              </a:solidFill>
              <a:effectLst>
                <a:outerShdw blurRad="38100" dist="19050" dir="2700000" algn="tl" rotWithShape="0">
                  <a:schemeClr val="dk1">
                    <a:alpha val="40000"/>
                  </a:schemeClr>
                </a:outerShdw>
              </a:effectLst>
            </a:endParaRPr>
          </a:p>
          <a:p>
            <a:r>
              <a:rPr lang="" altLang="en-US">
                <a:ln/>
                <a:solidFill>
                  <a:schemeClr val="tx1"/>
                </a:solidFill>
                <a:effectLst>
                  <a:outerShdw blurRad="38100" dist="19050" dir="2700000" algn="tl" rotWithShape="0">
                    <a:schemeClr val="dk1">
                      <a:alpha val="40000"/>
                    </a:schemeClr>
                  </a:outerShdw>
                </a:effectLst>
              </a:rPr>
              <a:t>Anshuman Singh</a:t>
            </a:r>
            <a:endParaRPr lang="" altLang="en-US">
              <a:ln/>
              <a:solidFill>
                <a:schemeClr val="tx1"/>
              </a:solidFill>
              <a:effectLst>
                <a:outerShdw blurRad="38100" dist="19050" dir="2700000" algn="tl" rotWithShape="0">
                  <a:schemeClr val="dk1">
                    <a:alpha val="40000"/>
                  </a:schemeClr>
                </a:outerShdw>
              </a:effectLst>
            </a:endParaRPr>
          </a:p>
          <a:p>
            <a:r>
              <a:rPr lang="" altLang="en-US">
                <a:ln/>
                <a:solidFill>
                  <a:schemeClr val="tx1"/>
                </a:solidFill>
                <a:effectLst>
                  <a:outerShdw blurRad="38100" dist="19050" dir="2700000" algn="tl" rotWithShape="0">
                    <a:schemeClr val="dk1">
                      <a:alpha val="40000"/>
                    </a:schemeClr>
                  </a:outerShdw>
                </a:effectLst>
              </a:rPr>
              <a:t>2018JTM2004 </a:t>
            </a:r>
            <a:endParaRPr lang="" altLang="en-US">
              <a:ln/>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BILL OF MATERIALS USED</a:t>
            </a:r>
            <a:endParaRPr lang="" altLang="en-US" b="1">
              <a:solidFill>
                <a:schemeClr val="accent1"/>
              </a:solidFill>
              <a:effectLst>
                <a:outerShdw blurRad="38100" dist="25400" dir="5400000" algn="ctr" rotWithShape="0">
                  <a:srgbClr val="6E747A">
                    <a:alpha val="43000"/>
                  </a:srgbClr>
                </a:outerShdw>
              </a:effectLst>
            </a:endParaRPr>
          </a:p>
        </p:txBody>
      </p:sp>
      <p:graphicFrame>
        <p:nvGraphicFramePr>
          <p:cNvPr id="2" name="Content Placeholder 1"/>
          <p:cNvGraphicFramePr/>
          <p:nvPr>
            <p:ph idx="1"/>
          </p:nvPr>
        </p:nvGraphicFramePr>
        <p:xfrm>
          <a:off x="609600" y="1174750"/>
          <a:ext cx="10972800" cy="2667000"/>
        </p:xfrm>
        <a:graphic>
          <a:graphicData uri="http://schemas.openxmlformats.org/drawingml/2006/table">
            <a:tbl>
              <a:tblPr firstRow="1" bandRow="1">
                <a:tableStyleId>{5C22544A-7EE6-4342-B048-85BDC9FD1C3A}</a:tableStyleId>
              </a:tblPr>
              <a:tblGrid>
                <a:gridCol w="3657600"/>
                <a:gridCol w="3657600"/>
                <a:gridCol w="3657600"/>
              </a:tblGrid>
              <a:tr h="381000">
                <a:tc>
                  <a:txBody>
                    <a:bodyPr/>
                    <a:p>
                      <a:pPr algn="ctr">
                        <a:buNone/>
                      </a:pPr>
                      <a:r>
                        <a:rPr lang="" altLang="en-US"/>
                        <a:t>ITEM NAME</a:t>
                      </a:r>
                      <a:endParaRPr lang="" altLang="en-US"/>
                    </a:p>
                  </a:txBody>
                  <a:tcPr/>
                </a:tc>
                <a:tc>
                  <a:txBody>
                    <a:bodyPr/>
                    <a:p>
                      <a:pPr algn="ctr">
                        <a:buNone/>
                      </a:pPr>
                      <a:r>
                        <a:rPr lang="" altLang="en-US"/>
                        <a:t>QUANTITY</a:t>
                      </a:r>
                      <a:endParaRPr lang="" altLang="en-US"/>
                    </a:p>
                  </a:txBody>
                  <a:tcPr/>
                </a:tc>
                <a:tc>
                  <a:txBody>
                    <a:bodyPr/>
                    <a:p>
                      <a:pPr algn="ctr">
                        <a:buNone/>
                      </a:pPr>
                      <a:r>
                        <a:rPr lang="" altLang="en-US"/>
                        <a:t>PRICE (Rs.)</a:t>
                      </a:r>
                      <a:endParaRPr lang="" altLang="en-US"/>
                    </a:p>
                  </a:txBody>
                  <a:tcPr/>
                </a:tc>
              </a:tr>
              <a:tr h="381000">
                <a:tc>
                  <a:txBody>
                    <a:bodyPr/>
                    <a:p>
                      <a:pPr algn="ctr">
                        <a:buNone/>
                      </a:pPr>
                      <a:r>
                        <a:rPr lang="" altLang="en-US"/>
                        <a:t>ESP32</a:t>
                      </a:r>
                      <a:endParaRPr lang="" altLang="en-US"/>
                    </a:p>
                  </a:txBody>
                  <a:tcPr/>
                </a:tc>
                <a:tc>
                  <a:txBody>
                    <a:bodyPr/>
                    <a:p>
                      <a:pPr algn="ctr">
                        <a:buNone/>
                      </a:pPr>
                      <a:r>
                        <a:rPr lang="" altLang="en-US"/>
                        <a:t>1</a:t>
                      </a:r>
                      <a:endParaRPr lang="" altLang="en-US"/>
                    </a:p>
                  </a:txBody>
                  <a:tcPr/>
                </a:tc>
                <a:tc>
                  <a:txBody>
                    <a:bodyPr/>
                    <a:p>
                      <a:pPr algn="ctr">
                        <a:buNone/>
                      </a:pPr>
                      <a:r>
                        <a:rPr lang="" altLang="en-US"/>
                        <a:t>480</a:t>
                      </a:r>
                      <a:endParaRPr lang="" altLang="en-US"/>
                    </a:p>
                  </a:txBody>
                  <a:tcPr/>
                </a:tc>
              </a:tr>
              <a:tr h="381000">
                <a:tc>
                  <a:txBody>
                    <a:bodyPr/>
                    <a:p>
                      <a:pPr algn="ctr">
                        <a:buNone/>
                      </a:pPr>
                      <a:r>
                        <a:rPr lang="" altLang="en-US"/>
                        <a:t>LCD 20*4</a:t>
                      </a:r>
                      <a:endParaRPr lang="" altLang="en-US"/>
                    </a:p>
                  </a:txBody>
                  <a:tcPr/>
                </a:tc>
                <a:tc>
                  <a:txBody>
                    <a:bodyPr/>
                    <a:p>
                      <a:pPr algn="ctr">
                        <a:buNone/>
                      </a:pPr>
                      <a:r>
                        <a:rPr lang="" altLang="en-US"/>
                        <a:t>1</a:t>
                      </a:r>
                      <a:endParaRPr lang="" altLang="en-US"/>
                    </a:p>
                  </a:txBody>
                  <a:tcPr/>
                </a:tc>
                <a:tc>
                  <a:txBody>
                    <a:bodyPr/>
                    <a:p>
                      <a:pPr algn="ctr">
                        <a:buNone/>
                      </a:pPr>
                      <a:r>
                        <a:rPr lang="" altLang="en-US"/>
                        <a:t>400</a:t>
                      </a:r>
                      <a:endParaRPr lang="" altLang="en-US"/>
                    </a:p>
                  </a:txBody>
                  <a:tcPr/>
                </a:tc>
              </a:tr>
              <a:tr h="381000">
                <a:tc>
                  <a:txBody>
                    <a:bodyPr/>
                    <a:p>
                      <a:pPr algn="ctr">
                        <a:buNone/>
                      </a:pPr>
                      <a:r>
                        <a:rPr lang="" altLang="en-US"/>
                        <a:t>7-segment LEDs</a:t>
                      </a:r>
                      <a:endParaRPr lang="" altLang="en-US"/>
                    </a:p>
                  </a:txBody>
                  <a:tcPr/>
                </a:tc>
                <a:tc>
                  <a:txBody>
                    <a:bodyPr/>
                    <a:p>
                      <a:pPr algn="ctr">
                        <a:buNone/>
                      </a:pPr>
                      <a:r>
                        <a:rPr lang="" altLang="en-US"/>
                        <a:t>6</a:t>
                      </a:r>
                      <a:endParaRPr lang="" altLang="en-US"/>
                    </a:p>
                  </a:txBody>
                  <a:tcPr/>
                </a:tc>
                <a:tc>
                  <a:txBody>
                    <a:bodyPr/>
                    <a:p>
                      <a:pPr algn="ctr">
                        <a:buNone/>
                      </a:pPr>
                      <a:r>
                        <a:rPr lang="" altLang="en-US"/>
                        <a:t>54</a:t>
                      </a:r>
                      <a:endParaRPr lang="" altLang="en-US"/>
                    </a:p>
                  </a:txBody>
                  <a:tcPr/>
                </a:tc>
              </a:tr>
              <a:tr h="381000">
                <a:tc>
                  <a:txBody>
                    <a:bodyPr/>
                    <a:p>
                      <a:pPr algn="ctr">
                        <a:buNone/>
                      </a:pPr>
                      <a:r>
                        <a:rPr lang="" altLang="en-US"/>
                        <a:t>LDRs</a:t>
                      </a:r>
                      <a:endParaRPr lang="" altLang="en-US"/>
                    </a:p>
                  </a:txBody>
                  <a:tcPr/>
                </a:tc>
                <a:tc>
                  <a:txBody>
                    <a:bodyPr/>
                    <a:p>
                      <a:pPr algn="ctr">
                        <a:buNone/>
                      </a:pPr>
                      <a:r>
                        <a:rPr lang="" altLang="en-US"/>
                        <a:t>4</a:t>
                      </a:r>
                      <a:endParaRPr lang="" altLang="en-US"/>
                    </a:p>
                  </a:txBody>
                  <a:tcPr/>
                </a:tc>
                <a:tc>
                  <a:txBody>
                    <a:bodyPr/>
                    <a:p>
                      <a:pPr algn="ctr">
                        <a:buNone/>
                      </a:pPr>
                      <a:r>
                        <a:rPr lang="" altLang="en-US"/>
                        <a:t>32</a:t>
                      </a:r>
                      <a:endParaRPr lang="" altLang="en-US"/>
                    </a:p>
                  </a:txBody>
                  <a:tcPr/>
                </a:tc>
              </a:tr>
              <a:tr h="381000">
                <a:tc>
                  <a:txBody>
                    <a:bodyPr/>
                    <a:p>
                      <a:pPr algn="ctr">
                        <a:buNone/>
                      </a:pPr>
                      <a:r>
                        <a:rPr lang="" altLang="en-US"/>
                        <a:t>Others</a:t>
                      </a:r>
                      <a:endParaRPr lang="" altLang="en-US"/>
                    </a:p>
                  </a:txBody>
                  <a:tcPr/>
                </a:tc>
                <a:tc>
                  <a:txBody>
                    <a:bodyPr/>
                    <a:p>
                      <a:pPr algn="ctr">
                        <a:buNone/>
                      </a:pPr>
                      <a:r>
                        <a:rPr lang="" altLang="en-US"/>
                        <a:t>-</a:t>
                      </a:r>
                      <a:endParaRPr lang="" altLang="en-US"/>
                    </a:p>
                  </a:txBody>
                  <a:tcPr/>
                </a:tc>
                <a:tc>
                  <a:txBody>
                    <a:bodyPr/>
                    <a:p>
                      <a:pPr algn="ctr">
                        <a:buNone/>
                      </a:pPr>
                      <a:r>
                        <a:rPr lang="" altLang="en-US"/>
                        <a:t>50</a:t>
                      </a:r>
                      <a:endParaRPr lang="" altLang="en-US"/>
                    </a:p>
                  </a:txBody>
                  <a:tcPr/>
                </a:tc>
              </a:tr>
              <a:tr h="381000">
                <a:tc>
                  <a:txBody>
                    <a:bodyPr/>
                    <a:p>
                      <a:pPr algn="ctr">
                        <a:buNone/>
                      </a:pPr>
                      <a:r>
                        <a:rPr lang="" altLang="en-US" b="1"/>
                        <a:t>Total</a:t>
                      </a:r>
                      <a:endParaRPr lang="" altLang="en-US" b="1"/>
                    </a:p>
                  </a:txBody>
                  <a:tcPr/>
                </a:tc>
                <a:tc>
                  <a:txBody>
                    <a:bodyPr/>
                    <a:p>
                      <a:pPr algn="ctr">
                        <a:buNone/>
                      </a:pPr>
                      <a:r>
                        <a:rPr lang="" altLang="en-US"/>
                        <a:t>-</a:t>
                      </a:r>
                      <a:endParaRPr lang="" altLang="en-US"/>
                    </a:p>
                  </a:txBody>
                  <a:tcPr/>
                </a:tc>
                <a:tc>
                  <a:txBody>
                    <a:bodyPr/>
                    <a:p>
                      <a:pPr algn="ctr">
                        <a:buNone/>
                      </a:pPr>
                      <a:r>
                        <a:rPr lang="" altLang="en-US" b="1"/>
                        <a:t>1016</a:t>
                      </a:r>
                      <a:endParaRPr lang="" altLang="en-US" b="1"/>
                    </a:p>
                  </a:txBody>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PROJECT TIMELINE / MILESTONES</a:t>
            </a:r>
            <a:endParaRPr lang="" altLang="en-US" b="1">
              <a:solidFill>
                <a:schemeClr val="accent1"/>
              </a:solidFill>
              <a:effectLst>
                <a:outerShdw blurRad="38100" dist="25400" dir="5400000" algn="ctr" rotWithShape="0">
                  <a:srgbClr val="6E747A">
                    <a:alpha val="43000"/>
                  </a:srgbClr>
                </a:outerShdw>
              </a:effectLst>
            </a:endParaRPr>
          </a:p>
        </p:txBody>
      </p:sp>
      <p:pic>
        <p:nvPicPr>
          <p:cNvPr id="4" name="Content Placeholder 3" descr="/home/anshumansingh/Desktop/Networks Lab Project/timeline.pngtimeline"/>
          <p:cNvPicPr>
            <a:picLocks noChangeAspect="1"/>
          </p:cNvPicPr>
          <p:nvPr>
            <p:ph idx="1"/>
          </p:nvPr>
        </p:nvPicPr>
        <p:blipFill>
          <a:blip r:embed="rId1"/>
          <a:srcRect/>
          <a:stretch>
            <a:fillRect/>
          </a:stretch>
        </p:blipFill>
        <p:spPr>
          <a:xfrm>
            <a:off x="1297940" y="1571625"/>
            <a:ext cx="9006840" cy="41148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a:xfrm>
            <a:off x="609600" y="200660"/>
            <a:ext cx="10972800" cy="582613"/>
          </a:xfrm>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RESULTS</a:t>
            </a:r>
            <a:endParaRPr lang="" altLang="en-US" b="1">
              <a:solidFill>
                <a:schemeClr val="accent1"/>
              </a:solidFill>
              <a:effectLst>
                <a:outerShdw blurRad="38100" dist="25400" dir="5400000" algn="ctr" rotWithShape="0">
                  <a:srgbClr val="6E747A">
                    <a:alpha val="43000"/>
                  </a:srgbClr>
                </a:outerShdw>
              </a:effectLst>
            </a:endParaRPr>
          </a:p>
        </p:txBody>
      </p:sp>
      <p:pic>
        <p:nvPicPr>
          <p:cNvPr id="2" name="Content Placeholder 1" descr="overall_layout"/>
          <p:cNvPicPr>
            <a:picLocks noChangeAspect="1"/>
          </p:cNvPicPr>
          <p:nvPr>
            <p:ph sz="half" idx="1"/>
          </p:nvPr>
        </p:nvPicPr>
        <p:blipFill>
          <a:blip r:embed="rId1"/>
          <a:stretch>
            <a:fillRect/>
          </a:stretch>
        </p:blipFill>
        <p:spPr>
          <a:xfrm>
            <a:off x="1525270" y="952500"/>
            <a:ext cx="3284220" cy="4953000"/>
          </a:xfrm>
          <a:prstGeom prst="rect">
            <a:avLst/>
          </a:prstGeom>
        </p:spPr>
      </p:pic>
      <p:pic>
        <p:nvPicPr>
          <p:cNvPr id="4" name="demo">
            <a:hlinkClick r:id="" action="ppaction://media"/>
          </p:cNvPr>
          <p:cNvPicPr/>
          <p:nvPr>
            <p:ph sz="half" idx="2"/>
            <a:videoFile r:link="rId2"/>
            <p:extLst>
              <p:ext uri="{DAA4B4D4-6D71-4841-9C94-3DE7FCFB9230}">
                <p14:media xmlns:p14="http://schemas.microsoft.com/office/powerpoint/2010/main" r:embed="rId3"/>
              </p:ext>
            </p:extLst>
          </p:nvPr>
        </p:nvPicPr>
        <p:blipFill>
          <a:blip r:embed="rId4"/>
          <a:stretch>
            <a:fillRect/>
          </a:stretch>
        </p:blipFill>
        <p:spPr>
          <a:xfrm>
            <a:off x="5166360" y="1342390"/>
            <a:ext cx="6488430" cy="417322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DIFFICULTIES FACED</a:t>
            </a:r>
            <a:endParaRPr lang="" altLang="en-US" b="1">
              <a:solidFill>
                <a:schemeClr val="accent1"/>
              </a:solidFill>
              <a:effectLst>
                <a:outerShdw blurRad="38100" dist="25400" dir="5400000" algn="ctr" rotWithShape="0">
                  <a:srgbClr val="6E747A">
                    <a:alpha val="43000"/>
                  </a:srgbClr>
                </a:outerShdw>
              </a:effectLst>
            </a:endParaRPr>
          </a:p>
        </p:txBody>
      </p:sp>
      <p:sp>
        <p:nvSpPr>
          <p:cNvPr id="5" name="Content Placeholder 4"/>
          <p:cNvSpPr>
            <a:spLocks noGrp="1"/>
          </p:cNvSpPr>
          <p:nvPr>
            <p:ph idx="1"/>
          </p:nvPr>
        </p:nvSpPr>
        <p:spPr/>
        <p:txBody>
          <a:bodyPr/>
          <a:p>
            <a:r>
              <a:rPr lang="" altLang="en-US"/>
              <a:t>Server unware of whether client connection terminated abruptly.</a:t>
            </a:r>
            <a:endParaRPr lang="" altLang="en-US"/>
          </a:p>
          <a:p>
            <a:r>
              <a:rPr lang="en-US" altLang="en-US" b="1">
                <a:sym typeface="+mn-ea"/>
              </a:rPr>
              <a:t>Interfacing 7-segments</a:t>
            </a:r>
            <a:endParaRPr lang="" altLang="en-US">
              <a:sym typeface="+mn-ea"/>
            </a:endParaRPr>
          </a:p>
          <a:p>
            <a:pPr lvl="1"/>
            <a:r>
              <a:rPr lang="" altLang="en-US"/>
              <a:t>To display all the 6 LEDs simultaneously persistence of vision has been used. This works well if the LEDs are updated withing 10ms. Such a change will not visible. However, the main loop delay in the project is higher than this giving blinking effect to LEDs.</a:t>
            </a:r>
            <a:endParaRPr lang="" altLang="en-US"/>
          </a:p>
          <a:p>
            <a:pPr lvl="1"/>
            <a:endParaRPr lang="" altLang="en-US"/>
          </a:p>
          <a:p>
            <a:pPr marL="457200" lvl="1" indent="0">
              <a:buNone/>
            </a:pPr>
            <a:endParaRPr lang=""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CONCLUSION</a:t>
            </a:r>
            <a:endParaRPr lang="" altLang="en-US" b="1">
              <a:solidFill>
                <a:schemeClr val="accent1"/>
              </a:solidFill>
              <a:effectLst>
                <a:outerShdw blurRad="38100" dist="25400" dir="5400000" algn="ctr" rotWithShape="0">
                  <a:srgbClr val="6E747A">
                    <a:alpha val="43000"/>
                  </a:srgbClr>
                </a:outerShdw>
              </a:effectLst>
            </a:endParaRPr>
          </a:p>
        </p:txBody>
      </p:sp>
      <p:sp>
        <p:nvSpPr>
          <p:cNvPr id="5" name="Content Placeholder 4"/>
          <p:cNvSpPr>
            <a:spLocks noGrp="1"/>
          </p:cNvSpPr>
          <p:nvPr>
            <p:ph idx="1"/>
          </p:nvPr>
        </p:nvSpPr>
        <p:spPr/>
        <p:txBody>
          <a:bodyPr/>
          <a:p>
            <a:pPr marL="457200" lvl="1" indent="0">
              <a:buNone/>
            </a:pPr>
            <a:r>
              <a:rPr lang="" altLang="en-US"/>
              <a:t>The project works well to address the problem mentioned at the begining.</a:t>
            </a:r>
            <a:endParaRPr lang="" altLang="en-US"/>
          </a:p>
          <a:p>
            <a:pPr lvl="1"/>
            <a:r>
              <a:rPr lang="" altLang="en-US"/>
              <a:t> The use of configuration files make it easy to change the menu items anytime as per different restaurant. </a:t>
            </a:r>
            <a:endParaRPr lang="" altLang="en-US"/>
          </a:p>
          <a:p>
            <a:pPr lvl="1"/>
            <a:r>
              <a:rPr lang="" altLang="en-US"/>
              <a:t>The user-interface is intuitive and closely resembles traditional menu cards.</a:t>
            </a:r>
            <a:endParaRPr lang="" altLang="en-US"/>
          </a:p>
          <a:p>
            <a:pPr lvl="1"/>
            <a:r>
              <a:rPr lang="" altLang="en-US"/>
              <a:t>The project avoids the hassle of getting up every now and them to place an order and review its status.</a:t>
            </a:r>
            <a:endParaRPr lang="" altLang="en-US"/>
          </a:p>
          <a:p>
            <a:pPr lvl="1"/>
            <a:r>
              <a:rPr lang="" altLang="en-US"/>
              <a:t>Due to its ultra low cost and full functionality it can easily be adopted by restaurants as their default method for placing orders.</a:t>
            </a:r>
            <a:endParaRPr lang=""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REFERENCES</a:t>
            </a:r>
            <a:endParaRPr lang="" altLang="en-US" b="1">
              <a:solidFill>
                <a:schemeClr val="accent1"/>
              </a:solidFill>
              <a:effectLst>
                <a:outerShdw blurRad="38100" dist="25400" dir="5400000" algn="ctr" rotWithShape="0">
                  <a:srgbClr val="6E747A">
                    <a:alpha val="43000"/>
                  </a:srgbClr>
                </a:outerShdw>
              </a:effectLst>
            </a:endParaRPr>
          </a:p>
        </p:txBody>
      </p:sp>
      <p:sp>
        <p:nvSpPr>
          <p:cNvPr id="5" name="Content Placeholder 4"/>
          <p:cNvSpPr>
            <a:spLocks noGrp="1"/>
          </p:cNvSpPr>
          <p:nvPr>
            <p:ph idx="1"/>
          </p:nvPr>
        </p:nvSpPr>
        <p:spPr/>
        <p:txBody>
          <a:bodyPr/>
          <a:p>
            <a:r>
              <a:rPr lang="en-US" altLang="en-US">
                <a:hlinkClick r:id="rId1" tooltip="" action="ppaction://hlinkfile"/>
              </a:rPr>
              <a:t>ESP32 Pinout Reference</a:t>
            </a:r>
            <a:r>
              <a:rPr lang="en-US" altLang="en-US"/>
              <a:t> </a:t>
            </a:r>
            <a:endParaRPr lang="en-US" altLang="en-US"/>
          </a:p>
          <a:p>
            <a:r>
              <a:rPr lang="" altLang="en-US">
                <a:hlinkClick r:id="rId2" tooltip="" action="ppaction://hlinkfile"/>
              </a:rPr>
              <a:t>MySQL Documentation</a:t>
            </a:r>
            <a:endParaRPr lang="" altLang="en-US">
              <a:hlinkClick r:id="rId2" tooltip="" action="ppaction://hlinkfile"/>
            </a:endParaRPr>
          </a:p>
          <a:p>
            <a:r>
              <a:rPr lang="" altLang="en-US">
                <a:hlinkClick r:id="rId3" tooltip="" action="ppaction://hlinkfile"/>
              </a:rPr>
              <a:t>LDRs Reference</a:t>
            </a:r>
            <a:endParaRPr lang="" altLang="en-US">
              <a:hlinkClick r:id="rId3" tooltip="" action="ppaction://hlinkfile"/>
            </a:endParaRPr>
          </a:p>
          <a:p>
            <a:r>
              <a:rPr lang="" altLang="en-US">
                <a:hlinkClick r:id="rId4" tooltip="" action="ppaction://hlinkfile"/>
              </a:rPr>
              <a:t>7-segment LEDs</a:t>
            </a:r>
            <a:endParaRPr lang="" altLang="en-US">
              <a:hlinkClick r:id="rId4" tooltip="" action="ppaction://hlinkfile"/>
            </a:endParaRPr>
          </a:p>
          <a:p>
            <a:r>
              <a:rPr lang="" altLang="en-US">
                <a:hlinkClick r:id="rId5" tooltip="" action="ppaction://hlinkfile"/>
              </a:rPr>
              <a:t>LCD 20*4</a:t>
            </a:r>
            <a:endParaRPr lang="" altLang="en-US">
              <a:hlinkClick r:id="rId3" tooltip="" action="ppaction://hlinkfile"/>
            </a:endParaRPr>
          </a:p>
          <a:p>
            <a:endParaRPr lang="" altLang="en-US">
              <a:hlinkClick r:id="rId3" tooltip="" action="ppaction://hlinkfile"/>
            </a:endParaRPr>
          </a:p>
          <a:p>
            <a:endParaRPr lang=""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ectangle 1"/>
          <p:cNvSpPr/>
          <p:nvPr/>
        </p:nvSpPr>
        <p:spPr>
          <a:xfrm>
            <a:off x="3295015" y="2829560"/>
            <a:ext cx="5601335" cy="1198880"/>
          </a:xfrm>
          <a:prstGeom prst="rect">
            <a:avLst/>
          </a:prstGeom>
          <a:noFill/>
          <a:ln>
            <a:noFill/>
          </a:ln>
        </p:spPr>
        <p:txBody>
          <a:bodyPr wrap="none" rtlCol="0" anchor="t">
            <a:spAutoFit/>
          </a:bodyPr>
          <a:p>
            <a:pPr algn="ctr"/>
            <a:r>
              <a:rPr lang="" altLang="en-US" sz="7200" b="1">
                <a:ln/>
                <a:solidFill>
                  <a:schemeClr val="tx1"/>
                </a:solidFill>
                <a:effectLst>
                  <a:outerShdw blurRad="38100" dist="19050" dir="2700000" algn="tl" rotWithShape="0">
                    <a:schemeClr val="dk1">
                      <a:alpha val="40000"/>
                    </a:schemeClr>
                  </a:outerShdw>
                </a:effectLst>
              </a:rPr>
              <a:t>THANK YOU</a:t>
            </a:r>
            <a:endParaRPr lang="" altLang="en-US" sz="7200" b="1">
              <a:ln/>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scene3d>
              <a:camera prst="orthographicFront"/>
              <a:lightRig rig="threePt" dir="t"/>
            </a:scene3d>
          </a:bodyPr>
          <a:p>
            <a:r>
              <a:rPr lang="" altLang="en-US" b="1">
                <a:ln/>
                <a:solidFill>
                  <a:schemeClr val="accent1"/>
                </a:solidFill>
                <a:effectLst>
                  <a:outerShdw blurRad="38100" dist="25400" dir="5400000" algn="ctr" rotWithShape="0">
                    <a:srgbClr val="6E747A">
                      <a:alpha val="43000"/>
                    </a:srgbClr>
                  </a:outerShdw>
                </a:effectLst>
              </a:rPr>
              <a:t>PROBLEM STATEMENT</a:t>
            </a:r>
            <a:endParaRPr lang="" altLang="en-US" b="1">
              <a:ln/>
              <a:solidFill>
                <a:schemeClr val="accent1"/>
              </a:solidFill>
              <a:effectLst>
                <a:outerShdw blurRad="38100" dist="25400" dir="5400000" algn="ctr" rotWithShape="0">
                  <a:srgbClr val="6E747A">
                    <a:alpha val="43000"/>
                  </a:srgbClr>
                </a:outerShdw>
              </a:effectLst>
            </a:endParaRPr>
          </a:p>
        </p:txBody>
      </p:sp>
      <p:sp>
        <p:nvSpPr>
          <p:cNvPr id="8" name="Content Placeholder 7"/>
          <p:cNvSpPr>
            <a:spLocks noGrp="1"/>
          </p:cNvSpPr>
          <p:nvPr>
            <p:ph idx="1"/>
          </p:nvPr>
        </p:nvSpPr>
        <p:spPr/>
        <p:txBody>
          <a:bodyPr/>
          <a:p>
            <a:pPr marL="0" indent="0" algn="just">
              <a:buNone/>
            </a:pPr>
            <a:r>
              <a:rPr lang="en-US" sz="2800"/>
              <a:t>Many times in hotel we have to wait for a waiter to give our order for food. This creates problem when there is rush in hotel especially in festival seasons and generally on weekends. Also, there are self-service hotels where customers have to get up each time to place and receive their orders. Customers also expect to have an idea about service time and total bill beforehand. Main intention of our project is to avoid such problems and to give a cost effective solution to such problems.</a:t>
            </a:r>
            <a:endParaRPr lang="en-US" sz="2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scene3d>
              <a:camera prst="orthographicFront"/>
              <a:lightRig rig="threePt" dir="t"/>
            </a:scene3d>
          </a:bodyPr>
          <a:p>
            <a:r>
              <a:rPr lang="" altLang="en-US" b="1">
                <a:ln/>
                <a:solidFill>
                  <a:schemeClr val="accent1"/>
                </a:solidFill>
                <a:effectLst>
                  <a:outerShdw blurRad="38100" dist="25400" dir="5400000" algn="ctr" rotWithShape="0">
                    <a:srgbClr val="6E747A">
                      <a:alpha val="43000"/>
                    </a:srgbClr>
                  </a:outerShdw>
                </a:effectLst>
              </a:rPr>
              <a:t>PROPOSED SOLUTION / SPECIFICATIONS</a:t>
            </a:r>
            <a:endParaRPr lang="" altLang="en-US" b="1">
              <a:ln/>
              <a:solidFill>
                <a:schemeClr val="accent1"/>
              </a:solidFill>
              <a:effectLst>
                <a:outerShdw blurRad="38100" dist="25400" dir="5400000" algn="ctr" rotWithShape="0">
                  <a:srgbClr val="6E747A">
                    <a:alpha val="43000"/>
                  </a:srgbClr>
                </a:outerShdw>
              </a:effectLst>
            </a:endParaRPr>
          </a:p>
        </p:txBody>
      </p:sp>
      <p:sp>
        <p:nvSpPr>
          <p:cNvPr id="3" name="Content Placeholder 2"/>
          <p:cNvSpPr>
            <a:spLocks noGrp="1"/>
          </p:cNvSpPr>
          <p:nvPr>
            <p:ph idx="1"/>
          </p:nvPr>
        </p:nvSpPr>
        <p:spPr/>
        <p:txBody>
          <a:bodyPr/>
          <a:p>
            <a:r>
              <a:rPr lang="" altLang="en-US" sz="2800"/>
              <a:t>A low cost, simple and intuitive paper based menu card with Wi-Fi connectivity modular in terms of menu card attached which can be changed or updated.</a:t>
            </a:r>
            <a:endParaRPr lang="" altLang="en-US" sz="2800"/>
          </a:p>
          <a:p>
            <a:r>
              <a:rPr lang="" altLang="en-US" sz="2800"/>
              <a:t>Client-Server model where the customer sitting at a table is the client and the chef/employees/reception of the restaurant will act as server. </a:t>
            </a:r>
            <a:endParaRPr lang="" altLang="en-US" sz="2800"/>
          </a:p>
          <a:p>
            <a:r>
              <a:rPr lang="" altLang="en-US" sz="2800"/>
              <a:t>User inputs through buttons placed next to menu items listed.</a:t>
            </a:r>
            <a:endParaRPr lang="" altLang="en-US" sz="2800"/>
          </a:p>
          <a:p>
            <a:r>
              <a:rPr lang="" altLang="en-US" sz="2800"/>
              <a:t>7-segments to display selections made along with LCD to display detailed status about ordering &amp; billing.</a:t>
            </a:r>
            <a:endParaRPr lang="" altLang="en-US" sz="2800"/>
          </a:p>
          <a:p>
            <a:r>
              <a:rPr lang="" altLang="en-US" sz="2800"/>
              <a:t>Wireless connectivity with the Server.</a:t>
            </a:r>
            <a:endParaRPr lang="" altLang="en-US" sz="2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COMPONENTS USED</a:t>
            </a:r>
            <a:endParaRPr lang="" altLang="en-US" b="1">
              <a:solidFill>
                <a:schemeClr val="accent1"/>
              </a:solidFill>
              <a:effectLst>
                <a:outerShdw blurRad="38100" dist="25400" dir="5400000" algn="ctr" rotWithShape="0">
                  <a:srgbClr val="6E747A">
                    <a:alpha val="43000"/>
                  </a:srgbClr>
                </a:outerShdw>
              </a:effectLst>
            </a:endParaRPr>
          </a:p>
        </p:txBody>
      </p:sp>
      <p:sp>
        <p:nvSpPr>
          <p:cNvPr id="11" name="Content Placeholder 10"/>
          <p:cNvSpPr>
            <a:spLocks noGrp="1"/>
          </p:cNvSpPr>
          <p:nvPr>
            <p:ph idx="1"/>
          </p:nvPr>
        </p:nvSpPr>
        <p:spPr/>
        <p:txBody>
          <a:bodyPr/>
          <a:p>
            <a:r>
              <a:rPr lang="" altLang="en-US" sz="2800"/>
              <a:t>ESP32 as micro-controller</a:t>
            </a:r>
            <a:endParaRPr lang="" altLang="en-US" sz="2800"/>
          </a:p>
          <a:p>
            <a:r>
              <a:rPr lang="" altLang="en-US" sz="2800"/>
              <a:t>LCD 20*4</a:t>
            </a:r>
            <a:endParaRPr lang="" altLang="en-US" sz="2800"/>
          </a:p>
          <a:p>
            <a:r>
              <a:rPr lang="" altLang="en-US" sz="2800"/>
              <a:t>7-segment LEDs</a:t>
            </a:r>
            <a:endParaRPr lang="" altLang="en-US" sz="2800"/>
          </a:p>
          <a:p>
            <a:r>
              <a:rPr lang="" altLang="en-US" sz="2800"/>
              <a:t>LDRs (Light Dependent Resistors)</a:t>
            </a:r>
            <a:endParaRPr lang="" altLang="en-US" sz="2800"/>
          </a:p>
          <a:p>
            <a:r>
              <a:rPr lang="" altLang="en-US" sz="2800"/>
              <a:t>Menu Card in a proper specified format</a:t>
            </a:r>
            <a:endParaRPr lang="" altLang="en-US" sz="2800"/>
          </a:p>
          <a:p>
            <a:r>
              <a:rPr lang="" altLang="en-US" sz="2800"/>
              <a:t>Others (resistors, wires, pcb board etc.)</a:t>
            </a:r>
            <a:endParaRPr lang="" altLang="en-US" sz="2800"/>
          </a:p>
          <a:p>
            <a:endParaRPr lang="" altLang="en-US" sz="2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ln/>
                <a:solidFill>
                  <a:schemeClr val="accent1"/>
                </a:solidFill>
                <a:effectLst>
                  <a:outerShdw blurRad="38100" dist="25400" dir="5400000" algn="ctr" rotWithShape="0">
                    <a:srgbClr val="6E747A">
                      <a:alpha val="43000"/>
                    </a:srgbClr>
                  </a:outerShdw>
                </a:effectLst>
              </a:rPr>
              <a:t>PROJECT DESIGN</a:t>
            </a:r>
            <a:endParaRPr lang="" altLang="en-US" b="1">
              <a:ln/>
              <a:solidFill>
                <a:schemeClr val="accent1"/>
              </a:solidFill>
              <a:effectLst>
                <a:outerShdw blurRad="38100" dist="25400" dir="5400000" algn="ctr" rotWithShape="0">
                  <a:srgbClr val="6E747A">
                    <a:alpha val="43000"/>
                  </a:srgbClr>
                </a:outerShdw>
              </a:effectLst>
            </a:endParaRPr>
          </a:p>
        </p:txBody>
      </p:sp>
      <p:sp>
        <p:nvSpPr>
          <p:cNvPr id="11" name="Content Placeholder 10"/>
          <p:cNvSpPr>
            <a:spLocks noGrp="1"/>
          </p:cNvSpPr>
          <p:nvPr>
            <p:ph sz="half" idx="1"/>
          </p:nvPr>
        </p:nvSpPr>
        <p:spPr/>
        <p:txBody>
          <a:bodyPr/>
          <a:p>
            <a:pPr marL="0" indent="0">
              <a:buNone/>
            </a:pPr>
            <a:r>
              <a:rPr lang="" altLang="en-US" sz="1800"/>
              <a:t>The project implementation can be divided into the following broad categories:</a:t>
            </a:r>
            <a:endParaRPr lang="" altLang="en-US" sz="1800"/>
          </a:p>
          <a:p>
            <a:pPr/>
            <a:r>
              <a:rPr lang="" altLang="en-US" sz="1800" b="1"/>
              <a:t>Determining Page Number: </a:t>
            </a:r>
            <a:endParaRPr lang="" altLang="en-US" sz="1800" b="1"/>
          </a:p>
          <a:p>
            <a:pPr lvl="1"/>
            <a:r>
              <a:rPr lang="" altLang="en-US" sz="1800"/>
              <a:t>As the menu items are distributed over a few pages and only limited buttons are available to the user, a mechanism based on </a:t>
            </a:r>
            <a:r>
              <a:rPr lang="" altLang="en-US" sz="1800" b="1"/>
              <a:t>LDR’s</a:t>
            </a:r>
            <a:r>
              <a:rPr lang="" altLang="en-US" sz="1800"/>
              <a:t> to determine the page number is proposed.</a:t>
            </a:r>
            <a:endParaRPr lang="" altLang="en-US" sz="1800"/>
          </a:p>
          <a:p>
            <a:pPr lvl="1"/>
            <a:r>
              <a:rPr lang="" altLang="en-US" sz="1800"/>
              <a:t>One LDR is always exposed to light and determines the current lightening conditions. </a:t>
            </a:r>
            <a:endParaRPr lang="" altLang="en-US" sz="1800"/>
          </a:p>
          <a:p>
            <a:pPr lvl="1"/>
            <a:r>
              <a:rPr lang="" altLang="en-US" sz="1800"/>
              <a:t>Three other LDR’s are embedded in the menu and a different set of LDR gets exposed as pages are turned.</a:t>
            </a:r>
            <a:endParaRPr lang="" altLang="en-US" sz="1800"/>
          </a:p>
          <a:p>
            <a:pPr lvl="1"/>
            <a:r>
              <a:rPr lang="" altLang="en-US" sz="1800"/>
              <a:t>Readings of all these LDR are then compared with the reference LDR to find the page number.</a:t>
            </a:r>
            <a:endParaRPr lang="" altLang="en-US" sz="1800"/>
          </a:p>
        </p:txBody>
      </p:sp>
      <p:pic>
        <p:nvPicPr>
          <p:cNvPr id="13" name="page_turn">
            <a:hlinkClick r:id="" action="ppaction://media"/>
          </p:cNvPr>
          <p:cNvPicPr/>
          <p:nvPr>
            <p:ph sz="half" idx="2"/>
            <a:videoFile r:link="rId1"/>
            <p:extLst>
              <p:ext uri="{DAA4B4D4-6D71-4841-9C94-3DE7FCFB9230}">
                <p14:media xmlns:p14="http://schemas.microsoft.com/office/powerpoint/2010/main" r:link="rId2"/>
              </p:ext>
            </p:extLst>
          </p:nvPr>
        </p:nvPicPr>
        <p:blipFill>
          <a:blip r:embed="rId3"/>
          <a:stretch>
            <a:fillRect/>
          </a:stretch>
        </p:blipFill>
        <p:spPr>
          <a:xfrm>
            <a:off x="6413500" y="1174750"/>
            <a:ext cx="4953000" cy="4953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13"/>
                </p:tgtEl>
              </p:cMediaNode>
            </p:video>
            <p:seq concurrent="1" nextAc="seek">
              <p:cTn id="3" restart="whenNotActive" fill="hold" evtFilter="cancelBubble" nodeType="interactiveSeq">
                <p:stCondLst>
                  <p:cond evt="onClick" delay="0">
                    <p:tgtEl>
                      <p:spTgt spid="1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PROJECT </a:t>
            </a:r>
            <a:r>
              <a:rPr lang="en-US" altLang="en-US" b="1">
                <a:solidFill>
                  <a:schemeClr val="accent1"/>
                </a:solidFill>
                <a:effectLst>
                  <a:outerShdw blurRad="38100" dist="25400" dir="5400000" algn="ctr" rotWithShape="0">
                    <a:srgbClr val="6E747A">
                      <a:alpha val="43000"/>
                    </a:srgbClr>
                  </a:outerShdw>
                </a:effectLst>
              </a:rPr>
              <a:t>DESIGN</a:t>
            </a:r>
            <a:endParaRPr lang="en-US" altLang="en-US" b="1">
              <a:solidFill>
                <a:schemeClr val="accent1"/>
              </a:solidFill>
              <a:effectLst>
                <a:outerShdw blurRad="38100" dist="25400" dir="5400000" algn="ctr" rotWithShape="0">
                  <a:srgbClr val="6E747A">
                    <a:alpha val="43000"/>
                  </a:srgbClr>
                </a:outerShdw>
              </a:effectLst>
            </a:endParaRPr>
          </a:p>
        </p:txBody>
      </p:sp>
      <p:sp>
        <p:nvSpPr>
          <p:cNvPr id="11" name="Content Placeholder 10"/>
          <p:cNvSpPr>
            <a:spLocks noGrp="1"/>
          </p:cNvSpPr>
          <p:nvPr>
            <p:ph sz="half" idx="1"/>
          </p:nvPr>
        </p:nvSpPr>
        <p:spPr>
          <a:xfrm>
            <a:off x="609600" y="1174750"/>
            <a:ext cx="10876280" cy="4953000"/>
          </a:xfrm>
        </p:spPr>
        <p:txBody>
          <a:bodyPr/>
          <a:p>
            <a:r>
              <a:rPr lang="en-US" altLang="en-US" sz="2000" b="1"/>
              <a:t>Getting user input from buttons: </a:t>
            </a:r>
            <a:endParaRPr lang="en-US" altLang="en-US" sz="2000" b="1"/>
          </a:p>
          <a:p>
            <a:pPr lvl="1"/>
            <a:r>
              <a:rPr lang="en-US" altLang="en-US" sz="2000"/>
              <a:t>There are limited number of GPIO’s in ESP32. However a minimum of 10 user inputs for different options needs to be taken.</a:t>
            </a:r>
            <a:endParaRPr lang="en-US" altLang="en-US" sz="2000"/>
          </a:p>
          <a:p>
            <a:pPr lvl="1"/>
            <a:r>
              <a:rPr lang="en-US" altLang="en-US" sz="2000"/>
              <a:t>The buttons are connected with a voltage divider circuit with the help of resistors. When a button is pressed the pote</a:t>
            </a:r>
            <a:r>
              <a:rPr lang="" altLang="en-US" sz="2000"/>
              <a:t>nt</a:t>
            </a:r>
            <a:r>
              <a:rPr lang="en-US" altLang="en-US" sz="2000"/>
              <a:t>ial drop changes and this is read through the analog pins of ES</a:t>
            </a:r>
            <a:r>
              <a:rPr lang="" altLang="en-US" sz="2000"/>
              <a:t>P</a:t>
            </a:r>
            <a:r>
              <a:rPr lang="en-US" altLang="en-US" sz="2000"/>
              <a:t>32.</a:t>
            </a:r>
            <a:endParaRPr lang="en-US" altLang="en-US" sz="2000"/>
          </a:p>
          <a:p>
            <a:pPr lvl="1"/>
            <a:r>
              <a:rPr lang="en-US" altLang="en-US" sz="2000"/>
              <a:t>A total of 4 buttons have been connected to a single analog pin </a:t>
            </a:r>
            <a:r>
              <a:rPr lang="" altLang="en-US" sz="2000"/>
              <a:t>with a good margin to avoid any error</a:t>
            </a:r>
            <a:r>
              <a:rPr lang="en-US" altLang="en-US" sz="2000"/>
              <a:t>.</a:t>
            </a:r>
            <a:endParaRPr lang="en-US" altLang="en-US" sz="2000"/>
          </a:p>
          <a:p>
            <a:pPr lvl="1"/>
            <a:r>
              <a:rPr lang="" altLang="en-US" sz="2000"/>
              <a:t>O</a:t>
            </a:r>
            <a:r>
              <a:rPr lang="en-US" altLang="en-US" sz="2000"/>
              <a:t>nly 3 analog pins have used to get inputs from all the buttons.</a:t>
            </a:r>
            <a:endParaRPr lang="en-US" altLang="en-US"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PROJECT </a:t>
            </a:r>
            <a:r>
              <a:rPr lang="en-US" altLang="en-US" b="1">
                <a:solidFill>
                  <a:schemeClr val="accent1"/>
                </a:solidFill>
                <a:effectLst>
                  <a:outerShdw blurRad="38100" dist="25400" dir="5400000" algn="ctr" rotWithShape="0">
                    <a:srgbClr val="6E747A">
                      <a:alpha val="43000"/>
                    </a:srgbClr>
                  </a:outerShdw>
                </a:effectLst>
              </a:rPr>
              <a:t>DESIGN</a:t>
            </a:r>
            <a:endParaRPr lang="en-US" altLang="en-US" b="1">
              <a:solidFill>
                <a:schemeClr val="accent1"/>
              </a:solidFill>
              <a:effectLst>
                <a:outerShdw blurRad="38100" dist="25400" dir="5400000" algn="ctr" rotWithShape="0">
                  <a:srgbClr val="6E747A">
                    <a:alpha val="43000"/>
                  </a:srgbClr>
                </a:outerShdw>
              </a:effectLst>
            </a:endParaRPr>
          </a:p>
        </p:txBody>
      </p:sp>
      <p:sp>
        <p:nvSpPr>
          <p:cNvPr id="11" name="Content Placeholder 10"/>
          <p:cNvSpPr>
            <a:spLocks noGrp="1"/>
          </p:cNvSpPr>
          <p:nvPr>
            <p:ph sz="half" idx="1"/>
          </p:nvPr>
        </p:nvSpPr>
        <p:spPr/>
        <p:txBody>
          <a:bodyPr/>
          <a:p>
            <a:r>
              <a:rPr lang="en-US" altLang="en-US" sz="2000" b="1"/>
              <a:t>Displaying User Input and Server Response : </a:t>
            </a:r>
            <a:endParaRPr lang="en-US" altLang="en-US" sz="2000" b="1"/>
          </a:p>
          <a:p>
            <a:pPr lvl="1"/>
            <a:r>
              <a:rPr lang="en-US" altLang="en-US" sz="2000"/>
              <a:t>To make the interface available to the user more intuitive, a </a:t>
            </a:r>
            <a:r>
              <a:rPr lang="en-US" altLang="en-US" sz="2000" b="1"/>
              <a:t>7 segment display</a:t>
            </a:r>
            <a:r>
              <a:rPr lang="en-US" altLang="en-US" sz="2000"/>
              <a:t> has been placed next to each button which displays the number of items ordered for that menu item. </a:t>
            </a:r>
            <a:endParaRPr lang="en-US" altLang="en-US" sz="2000"/>
          </a:p>
          <a:p>
            <a:pPr lvl="1"/>
            <a:r>
              <a:rPr lang="en-US" altLang="en-US" sz="2000"/>
              <a:t>As the page is turned this display gets updated to show the selections made in that page.</a:t>
            </a:r>
            <a:endParaRPr lang="en-US" altLang="en-US" sz="2000"/>
          </a:p>
          <a:p>
            <a:pPr lvl="1"/>
            <a:r>
              <a:rPr lang="en-US" altLang="en-US" sz="2000"/>
              <a:t>Also, a </a:t>
            </a:r>
            <a:r>
              <a:rPr lang="en-US" altLang="en-US" sz="2000" b="1"/>
              <a:t>20*4 LCD</a:t>
            </a:r>
            <a:r>
              <a:rPr lang="en-US" altLang="en-US" sz="2000"/>
              <a:t> has been placed at the bottom of the menu to display the selections made and response from the server.</a:t>
            </a:r>
            <a:endParaRPr lang="en-US" altLang="en-US" sz="2000"/>
          </a:p>
        </p:txBody>
      </p:sp>
      <p:pic>
        <p:nvPicPr>
          <p:cNvPr id="5" name="Content Placeholder 4" descr="/home/anshumansingh/Desktop/Networks Lab Project/con_failed.jpgcon_failed"/>
          <p:cNvPicPr>
            <a:picLocks noChangeAspect="1"/>
          </p:cNvPicPr>
          <p:nvPr>
            <p:ph sz="half" idx="2"/>
          </p:nvPr>
        </p:nvPicPr>
        <p:blipFill>
          <a:blip r:embed="rId1"/>
          <a:srcRect/>
          <a:stretch>
            <a:fillRect/>
          </a:stretch>
        </p:blipFill>
        <p:spPr>
          <a:xfrm>
            <a:off x="6045835" y="1508125"/>
            <a:ext cx="2804160" cy="1692910"/>
          </a:xfrm>
          <a:prstGeom prst="rect">
            <a:avLst/>
          </a:prstGeom>
        </p:spPr>
      </p:pic>
      <p:pic>
        <p:nvPicPr>
          <p:cNvPr id="6" name="Content Placeholder 4" descr="/home/anshumansingh/Desktop/Networks Lab Project/entry.jpgentry"/>
          <p:cNvPicPr>
            <a:picLocks noChangeAspect="1"/>
          </p:cNvPicPr>
          <p:nvPr/>
        </p:nvPicPr>
        <p:blipFill>
          <a:blip r:embed="rId2"/>
          <a:srcRect/>
          <a:stretch>
            <a:fillRect/>
          </a:stretch>
        </p:blipFill>
        <p:spPr>
          <a:xfrm>
            <a:off x="8960168" y="1505585"/>
            <a:ext cx="2803525" cy="1697990"/>
          </a:xfrm>
          <a:prstGeom prst="rect">
            <a:avLst/>
          </a:prstGeom>
          <a:noFill/>
          <a:ln w="9525">
            <a:noFill/>
          </a:ln>
        </p:spPr>
      </p:pic>
      <p:pic>
        <p:nvPicPr>
          <p:cNvPr id="7" name="Content Placeholder 4" descr="/home/anshumansingh/Desktop/Networks Lab Project/entry.jpgentry"/>
          <p:cNvPicPr>
            <a:picLocks noChangeAspect="1"/>
          </p:cNvPicPr>
          <p:nvPr/>
        </p:nvPicPr>
        <p:blipFill>
          <a:blip r:embed="rId2"/>
          <a:srcRect/>
          <a:stretch>
            <a:fillRect/>
          </a:stretch>
        </p:blipFill>
        <p:spPr>
          <a:xfrm>
            <a:off x="6046153" y="3322320"/>
            <a:ext cx="2803525" cy="1697990"/>
          </a:xfrm>
          <a:prstGeom prst="rect">
            <a:avLst/>
          </a:prstGeom>
          <a:noFill/>
          <a:ln w="9525">
            <a:noFill/>
          </a:ln>
        </p:spPr>
      </p:pic>
      <p:pic>
        <p:nvPicPr>
          <p:cNvPr id="8" name="Content Placeholder 4" descr="/home/anshumansingh/Desktop/Networks Lab Project/bill_amount.jpgbill_amount"/>
          <p:cNvPicPr>
            <a:picLocks noChangeAspect="1"/>
          </p:cNvPicPr>
          <p:nvPr/>
        </p:nvPicPr>
        <p:blipFill>
          <a:blip r:embed="rId3"/>
          <a:srcRect/>
          <a:stretch>
            <a:fillRect/>
          </a:stretch>
        </p:blipFill>
        <p:spPr>
          <a:xfrm>
            <a:off x="8977313" y="3322320"/>
            <a:ext cx="2770505" cy="1697990"/>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PROJECT </a:t>
            </a:r>
            <a:r>
              <a:rPr lang="en-US" altLang="en-US" b="1">
                <a:solidFill>
                  <a:schemeClr val="accent1"/>
                </a:solidFill>
                <a:effectLst>
                  <a:outerShdw blurRad="38100" dist="25400" dir="5400000" algn="ctr" rotWithShape="0">
                    <a:srgbClr val="6E747A">
                      <a:alpha val="43000"/>
                    </a:srgbClr>
                  </a:outerShdw>
                </a:effectLst>
              </a:rPr>
              <a:t>DESIGN</a:t>
            </a:r>
            <a:endParaRPr lang="en-US" altLang="en-US" b="1">
              <a:solidFill>
                <a:schemeClr val="accent1"/>
              </a:solidFill>
              <a:effectLst>
                <a:outerShdw blurRad="38100" dist="25400" dir="5400000" algn="ctr" rotWithShape="0">
                  <a:srgbClr val="6E747A">
                    <a:alpha val="43000"/>
                  </a:srgbClr>
                </a:outerShdw>
              </a:effectLst>
            </a:endParaRPr>
          </a:p>
        </p:txBody>
      </p:sp>
      <p:sp>
        <p:nvSpPr>
          <p:cNvPr id="11" name="Content Placeholder 10"/>
          <p:cNvSpPr>
            <a:spLocks noGrp="1"/>
          </p:cNvSpPr>
          <p:nvPr>
            <p:ph sz="half" idx="1"/>
          </p:nvPr>
        </p:nvSpPr>
        <p:spPr/>
        <p:txBody>
          <a:bodyPr/>
          <a:p>
            <a:r>
              <a:rPr lang="en-US" altLang="en-US" sz="2000" b="1"/>
              <a:t>Connecting with Server : </a:t>
            </a:r>
            <a:endParaRPr lang="en-US" altLang="en-US" sz="2000" b="1"/>
          </a:p>
          <a:p>
            <a:pPr lvl="1"/>
            <a:r>
              <a:rPr lang="" altLang="en-US" sz="2000"/>
              <a:t>S</a:t>
            </a:r>
            <a:r>
              <a:rPr lang="en-US" altLang="en-US" sz="2000"/>
              <a:t>erver in this project is a </a:t>
            </a:r>
            <a:r>
              <a:rPr lang="en-US" altLang="en-US" sz="2000" b="1"/>
              <a:t>Python Socket </a:t>
            </a:r>
            <a:r>
              <a:rPr lang="" altLang="en-US" sz="2000" b="1"/>
              <a:t>s</a:t>
            </a:r>
            <a:r>
              <a:rPr lang="en-US" altLang="en-US" sz="2000" b="1"/>
              <a:t>erver </a:t>
            </a:r>
            <a:r>
              <a:rPr lang="en-US" altLang="en-US" sz="2000"/>
              <a:t>running on a computer and client is the </a:t>
            </a:r>
            <a:r>
              <a:rPr lang="en-US" altLang="en-US" sz="2000" b="1"/>
              <a:t>ESP32</a:t>
            </a:r>
            <a:r>
              <a:rPr lang="en-US" altLang="en-US" sz="2000"/>
              <a:t> placed on the menu card.  </a:t>
            </a:r>
            <a:endParaRPr lang="en-US" altLang="en-US" sz="2000"/>
          </a:p>
          <a:p>
            <a:pPr lvl="1"/>
            <a:r>
              <a:rPr lang="en-US" altLang="en-US" sz="2000"/>
              <a:t>Server uses a socket connection to communicate with the ESP32 using TCP protocol.</a:t>
            </a:r>
            <a:endParaRPr lang="en-US" altLang="en-US" sz="2000"/>
          </a:p>
          <a:p>
            <a:pPr lvl="1"/>
            <a:r>
              <a:rPr lang="en-US" altLang="en-US" sz="2000"/>
              <a:t>For every selection made a request is sent to the server and the response received is shown on the LCD’s 1st row.</a:t>
            </a:r>
            <a:endParaRPr lang="en-US" altLang="en-US" sz="2000"/>
          </a:p>
        </p:txBody>
      </p:sp>
      <p:pic>
        <p:nvPicPr>
          <p:cNvPr id="5" name="Content Placeholder 4" descr="/home/anshumansingh/Desktop/Networks Lab Project/server_socket.pngserver_socket"/>
          <p:cNvPicPr>
            <a:picLocks noChangeAspect="1"/>
          </p:cNvPicPr>
          <p:nvPr>
            <p:ph sz="half" idx="2"/>
          </p:nvPr>
        </p:nvPicPr>
        <p:blipFill>
          <a:blip r:embed="rId1"/>
          <a:srcRect/>
          <a:stretch>
            <a:fillRect/>
          </a:stretch>
        </p:blipFill>
        <p:spPr>
          <a:xfrm>
            <a:off x="6137275" y="2919095"/>
            <a:ext cx="5445125" cy="8928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scene3d>
              <a:camera prst="orthographicFront"/>
              <a:lightRig rig="threePt" dir="t"/>
            </a:scene3d>
          </a:bodyPr>
          <a:p>
            <a:r>
              <a:rPr lang="" altLang="en-US" b="1">
                <a:solidFill>
                  <a:schemeClr val="accent1"/>
                </a:solidFill>
                <a:effectLst>
                  <a:outerShdw blurRad="38100" dist="25400" dir="5400000" algn="ctr" rotWithShape="0">
                    <a:srgbClr val="6E747A">
                      <a:alpha val="43000"/>
                    </a:srgbClr>
                  </a:outerShdw>
                </a:effectLst>
              </a:rPr>
              <a:t>PROJECT </a:t>
            </a:r>
            <a:r>
              <a:rPr lang="en-US" altLang="en-US" b="1">
                <a:solidFill>
                  <a:schemeClr val="accent1"/>
                </a:solidFill>
                <a:effectLst>
                  <a:outerShdw blurRad="38100" dist="25400" dir="5400000" algn="ctr" rotWithShape="0">
                    <a:srgbClr val="6E747A">
                      <a:alpha val="43000"/>
                    </a:srgbClr>
                  </a:outerShdw>
                </a:effectLst>
              </a:rPr>
              <a:t>DESIGN</a:t>
            </a:r>
            <a:endParaRPr lang="en-US" altLang="en-US" b="1">
              <a:solidFill>
                <a:schemeClr val="accent1"/>
              </a:solidFill>
              <a:effectLst>
                <a:outerShdw blurRad="38100" dist="25400" dir="5400000" algn="ctr" rotWithShape="0">
                  <a:srgbClr val="6E747A">
                    <a:alpha val="43000"/>
                  </a:srgbClr>
                </a:outerShdw>
              </a:effectLst>
            </a:endParaRPr>
          </a:p>
        </p:txBody>
      </p:sp>
      <p:sp>
        <p:nvSpPr>
          <p:cNvPr id="11" name="Content Placeholder 10"/>
          <p:cNvSpPr>
            <a:spLocks noGrp="1"/>
          </p:cNvSpPr>
          <p:nvPr>
            <p:ph sz="half" idx="1"/>
          </p:nvPr>
        </p:nvSpPr>
        <p:spPr/>
        <p:txBody>
          <a:bodyPr/>
          <a:p>
            <a:r>
              <a:rPr lang="en-US" altLang="en-US" sz="2400" b="1"/>
              <a:t>Storing Data and Configuratio</a:t>
            </a:r>
            <a:r>
              <a:rPr lang="" altLang="en-US" sz="2400" b="1"/>
              <a:t>n</a:t>
            </a:r>
            <a:r>
              <a:rPr lang="en-US" altLang="en-US" sz="2400" b="1"/>
              <a:t>: </a:t>
            </a:r>
            <a:endParaRPr lang="en-US" altLang="en-US" sz="2400" b="1"/>
          </a:p>
          <a:p>
            <a:pPr lvl="1"/>
            <a:r>
              <a:rPr lang="en-US" altLang="en-US" sz="2400"/>
              <a:t>To store the data about available items, past orders, current orders and configuration files </a:t>
            </a:r>
            <a:r>
              <a:rPr lang="en-US" altLang="en-US" sz="2400" b="1"/>
              <a:t>MySQL</a:t>
            </a:r>
            <a:r>
              <a:rPr lang="en-US" altLang="en-US" sz="2400"/>
              <a:t> database server has been used. </a:t>
            </a:r>
            <a:endParaRPr lang="en-US" altLang="en-US" sz="2400"/>
          </a:p>
          <a:p>
            <a:pPr lvl="1"/>
            <a:r>
              <a:rPr lang="en-US" altLang="en-US" sz="2400"/>
              <a:t>To keep records a total of 5 tables in SQL have been used. </a:t>
            </a:r>
            <a:endParaRPr lang="en-US" altLang="en-US" sz="2400"/>
          </a:p>
          <a:p>
            <a:pPr lvl="2"/>
            <a:r>
              <a:rPr lang="" altLang="en-US" sz="1800" i="1"/>
              <a:t>available </a:t>
            </a:r>
            <a:r>
              <a:rPr lang="" altLang="en-US" sz="1800"/>
              <a:t>:</a:t>
            </a:r>
            <a:r>
              <a:rPr lang="" altLang="en-US" sz="1800" i="1"/>
              <a:t> </a:t>
            </a:r>
            <a:r>
              <a:rPr lang="" altLang="en-US" sz="1800"/>
              <a:t>available quantiy</a:t>
            </a:r>
            <a:endParaRPr lang="" altLang="en-US" sz="1800"/>
          </a:p>
          <a:p>
            <a:pPr lvl="2"/>
            <a:r>
              <a:rPr lang="" altLang="en-US" sz="1800" i="1"/>
              <a:t>config </a:t>
            </a:r>
            <a:r>
              <a:rPr lang="" altLang="en-US" sz="1800"/>
              <a:t>: configuration file</a:t>
            </a:r>
            <a:endParaRPr lang="" altLang="en-US" sz="1800"/>
          </a:p>
          <a:p>
            <a:pPr lvl="2"/>
            <a:r>
              <a:rPr lang="" altLang="en-US" sz="1800" i="1"/>
              <a:t>temp </a:t>
            </a:r>
            <a:r>
              <a:rPr lang="" altLang="en-US" sz="1800"/>
              <a:t>: to store selections</a:t>
            </a:r>
            <a:endParaRPr lang="" altLang="en-US" sz="1800"/>
          </a:p>
          <a:p>
            <a:pPr lvl="2"/>
            <a:r>
              <a:rPr lang="" altLang="en-US" sz="1800" i="1"/>
              <a:t>current_orders </a:t>
            </a:r>
            <a:r>
              <a:rPr lang="" altLang="en-US" sz="1800"/>
              <a:t>: store current placed orders</a:t>
            </a:r>
            <a:endParaRPr lang="" altLang="en-US" sz="1800"/>
          </a:p>
          <a:p>
            <a:pPr lvl="2"/>
            <a:r>
              <a:rPr lang="" altLang="en-US" sz="1800" i="1"/>
              <a:t>past_orders </a:t>
            </a:r>
            <a:r>
              <a:rPr lang="" altLang="en-US" sz="1800"/>
              <a:t>: store past orders record</a:t>
            </a:r>
            <a:endParaRPr lang="" altLang="en-US" sz="1800"/>
          </a:p>
        </p:txBody>
      </p:sp>
      <p:pic>
        <p:nvPicPr>
          <p:cNvPr id="5" name="Content Placeholder 4" descr="/home/anshumansingh/Desktop/Networks Lab Project/all_tables.pngall_tables"/>
          <p:cNvPicPr>
            <a:picLocks noChangeAspect="1"/>
          </p:cNvPicPr>
          <p:nvPr>
            <p:ph sz="half" idx="2"/>
          </p:nvPr>
        </p:nvPicPr>
        <p:blipFill>
          <a:blip r:embed="rId1"/>
          <a:srcRect/>
          <a:stretch>
            <a:fillRect/>
          </a:stretch>
        </p:blipFill>
        <p:spPr>
          <a:xfrm>
            <a:off x="6397308" y="1508125"/>
            <a:ext cx="2101215" cy="1692910"/>
          </a:xfrm>
          <a:prstGeom prst="rect">
            <a:avLst/>
          </a:prstGeom>
        </p:spPr>
      </p:pic>
      <p:pic>
        <p:nvPicPr>
          <p:cNvPr id="6" name="Content Placeholder 4" descr="/home/anshumansingh/Desktop/Networks Lab Project/available_table.pngavailable_table"/>
          <p:cNvPicPr>
            <a:picLocks noChangeAspect="1"/>
          </p:cNvPicPr>
          <p:nvPr/>
        </p:nvPicPr>
        <p:blipFill>
          <a:blip r:embed="rId2"/>
          <a:srcRect/>
          <a:stretch>
            <a:fillRect/>
          </a:stretch>
        </p:blipFill>
        <p:spPr>
          <a:xfrm>
            <a:off x="8960168" y="1935480"/>
            <a:ext cx="2803525" cy="838200"/>
          </a:xfrm>
          <a:prstGeom prst="rect">
            <a:avLst/>
          </a:prstGeom>
          <a:noFill/>
          <a:ln w="9525">
            <a:noFill/>
          </a:ln>
        </p:spPr>
      </p:pic>
      <p:pic>
        <p:nvPicPr>
          <p:cNvPr id="7" name="Content Placeholder 4" descr="/home/anshumansingh/Desktop/Networks Lab Project/temp_table.pngtemp_table"/>
          <p:cNvPicPr>
            <a:picLocks noChangeAspect="1"/>
          </p:cNvPicPr>
          <p:nvPr/>
        </p:nvPicPr>
        <p:blipFill>
          <a:blip r:embed="rId3"/>
          <a:srcRect/>
          <a:stretch>
            <a:fillRect/>
          </a:stretch>
        </p:blipFill>
        <p:spPr>
          <a:xfrm>
            <a:off x="6046153" y="3452813"/>
            <a:ext cx="2803525" cy="1437005"/>
          </a:xfrm>
          <a:prstGeom prst="rect">
            <a:avLst/>
          </a:prstGeom>
          <a:noFill/>
          <a:ln w="9525">
            <a:noFill/>
          </a:ln>
        </p:spPr>
      </p:pic>
      <p:pic>
        <p:nvPicPr>
          <p:cNvPr id="8" name="Content Placeholder 4" descr="/home/anshumansingh/Desktop/Networks Lab Project/config_table.pngconfig_table"/>
          <p:cNvPicPr>
            <a:picLocks noChangeAspect="1"/>
          </p:cNvPicPr>
          <p:nvPr/>
        </p:nvPicPr>
        <p:blipFill>
          <a:blip r:embed="rId4"/>
          <a:srcRect/>
          <a:stretch>
            <a:fillRect/>
          </a:stretch>
        </p:blipFill>
        <p:spPr>
          <a:xfrm>
            <a:off x="9093518" y="3322320"/>
            <a:ext cx="2538095" cy="1697990"/>
          </a:xfrm>
          <a:prstGeom prst="rect">
            <a:avLst/>
          </a:prstGeom>
          <a:noFill/>
          <a:ln w="9525">
            <a:noFill/>
          </a:ln>
        </p:spPr>
      </p:pic>
    </p:spTree>
  </p:cSld>
  <p:clrMapOvr>
    <a:masterClrMapping/>
  </p:clrMapOvr>
</p:sld>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4723</Words>
  <Application>WPS Presentation</Application>
  <PresentationFormat>Widescreen</PresentationFormat>
  <Paragraphs>149</Paragraphs>
  <Slides>16</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16</vt:i4>
      </vt:variant>
    </vt:vector>
  </HeadingPairs>
  <TitlesOfParts>
    <vt:vector size="29" baseType="lpstr">
      <vt:lpstr>Arial</vt:lpstr>
      <vt:lpstr>SimSun</vt:lpstr>
      <vt:lpstr>Wingdings</vt:lpstr>
      <vt:lpstr>Arial Unicode MS</vt:lpstr>
      <vt:lpstr>Calibri Light</vt:lpstr>
      <vt:lpstr>Calibri</vt:lpstr>
      <vt:lpstr>微软雅黑</vt:lpstr>
      <vt:lpstr>Droid Sans Fallback</vt:lpstr>
      <vt:lpstr>Webdings</vt:lpstr>
      <vt:lpstr>Times New Roman</vt:lpstr>
      <vt:lpstr>Wingdings</vt:lpstr>
      <vt:lpstr>Gubbi</vt:lpstr>
      <vt:lpstr>Orange Waves</vt:lpstr>
      <vt:lpstr>PowerPoint 演示文稿</vt:lpstr>
      <vt:lpstr>PowerPoint 演示文稿</vt:lpstr>
      <vt:lpstr>PowerPoint 演示文稿</vt:lpstr>
      <vt:lpstr>DESIGN</vt:lpstr>
      <vt:lpstr>PowerPoint 演示文稿</vt:lpstr>
      <vt:lpstr>DESIGN</vt:lpstr>
      <vt:lpstr>DESIGN</vt:lpstr>
      <vt:lpstr>DESIGN</vt:lpstr>
      <vt:lpstr>DESIGN</vt:lpstr>
      <vt:lpstr>COMPONENTS USED</vt:lpstr>
      <vt:lpstr>BILL OF MATERIALS USED</vt:lpstr>
      <vt:lpstr>DESIGN</vt:lpstr>
      <vt:lpstr>BILL OF MATERIALS USED</vt:lpstr>
      <vt:lpstr>DIFFICULTIES FACED</vt:lpstr>
      <vt:lpstr>DIFFICULTIES FACED</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Wireless Ordering &amp; Billing System for Restaurants</dc:title>
  <dc:creator>anshumansingh</dc:creator>
  <cp:lastModifiedBy>anshumansingh</cp:lastModifiedBy>
  <cp:revision>8</cp:revision>
  <dcterms:created xsi:type="dcterms:W3CDTF">2019-04-29T04:01:13Z</dcterms:created>
  <dcterms:modified xsi:type="dcterms:W3CDTF">2019-04-29T04:01:13Z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1033-10.1.0.6757</vt:lpwstr>
  </property>
</Properties>
</file>

<file path=docProps/thumbnail.jpeg>
</file>